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4" r:id="rId1"/>
    <p:sldMasterId id="2147483666" r:id="rId2"/>
    <p:sldMasterId id="2147483689" r:id="rId3"/>
  </p:sldMasterIdLst>
  <p:notesMasterIdLst>
    <p:notesMasterId r:id="rId12"/>
  </p:notesMasterIdLst>
  <p:handoutMasterIdLst>
    <p:handoutMasterId r:id="rId13"/>
  </p:handoutMasterIdLst>
  <p:sldIdLst>
    <p:sldId id="397" r:id="rId4"/>
    <p:sldId id="403" r:id="rId5"/>
    <p:sldId id="410" r:id="rId6"/>
    <p:sldId id="406" r:id="rId7"/>
    <p:sldId id="407" r:id="rId8"/>
    <p:sldId id="408" r:id="rId9"/>
    <p:sldId id="409" r:id="rId10"/>
    <p:sldId id="400" r:id="rId11"/>
  </p:sldIdLst>
  <p:sldSz cx="12190413" cy="6859588"/>
  <p:notesSz cx="6858000" cy="9144000"/>
  <p:embeddedFontLst>
    <p:embeddedFont>
      <p:font typeface="Inter-Regular" panose="020B0604020202020204" charset="0"/>
      <p:regular r:id="rId14"/>
      <p:bold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2" pos="3840" userDrawn="1">
          <p15:clr>
            <a:srgbClr val="A4A3A4"/>
          </p15:clr>
        </p15:guide>
        <p15:guide id="3" orient="horz" pos="230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E9F1DF-2F4F-1DA0-36CB-3702EF76FB23}" name="Nikoloz Sumbadze" initials="NS" userId="661187c6ca1fbd58" providerId="Windows Live"/>
  <p188:author id="{4F646AF6-C743-8C43-C970-55EE71666503}" name="Pepin,Benoit" initials="BP" userId="S::Benoit.Pepin@regie-energie.qc.ca::6908dfe3-041d-4f25-be6c-8faf3a8aba3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B5C2"/>
    <a:srgbClr val="088F9E"/>
    <a:srgbClr val="E2F4F6"/>
    <a:srgbClr val="CCEAEE"/>
    <a:srgbClr val="C5E7ED"/>
    <a:srgbClr val="009DD9"/>
    <a:srgbClr val="0F6FC6"/>
    <a:srgbClr val="ED7D31"/>
    <a:srgbClr val="9DD1EB"/>
    <a:srgbClr val="6F79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2E4AE9-0A08-4CE6-AF70-24AFCD40C10B}" v="1" dt="2026-09-01T20:17:43.140"/>
  </p1510:revLst>
</p1510:revInfo>
</file>

<file path=ppt/tableStyles.xml><?xml version="1.0" encoding="utf-8"?>
<a:tblStyleLst xmlns:a="http://schemas.openxmlformats.org/drawingml/2006/main" def="{E4B8CE54-D7E4-4D6C-B30F-6A91B47CCFBE}">
  <a:tblStyle styleId="{E4B8CE54-D7E4-4D6C-B30F-6A91B47CCFB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1A51BF6-B60F-430B-B708-1F52C015F51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404" autoAdjust="0"/>
  </p:normalViewPr>
  <p:slideViewPr>
    <p:cSldViewPr snapToGrid="0" showGuides="1">
      <p:cViewPr varScale="1">
        <p:scale>
          <a:sx n="77" d="100"/>
          <a:sy n="77" d="100"/>
        </p:scale>
        <p:origin x="58" y="571"/>
      </p:cViewPr>
      <p:guideLst>
        <p:guide pos="3840"/>
        <p:guide orient="horz" pos="2305"/>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85" d="100"/>
          <a:sy n="85"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handoutMaster" Target="handoutMasters/handoutMaster1.xml"/><Relationship Id="rId18" Type="http://schemas.openxmlformats.org/officeDocument/2006/relationships/theme" Target="theme/theme1.xml"/><Relationship Id="rId3" Type="http://schemas.openxmlformats.org/officeDocument/2006/relationships/slideMaster" Target="slideMasters/slideMaster3.xml"/><Relationship Id="rId21" Type="http://schemas.microsoft.com/office/2018/10/relationships/authors" Target="authors.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font" Target="fonts/font2.fntdata"/><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1.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2154E8-5A02-4372-87F9-86AF7C66C3C8}" type="datetimeFigureOut">
              <a:rPr lang="en-US" smtClean="0">
                <a:latin typeface="Calibri" panose="020F0502020204030204" pitchFamily="34" charset="0"/>
                <a:cs typeface="Calibri" panose="020F0502020204030204" pitchFamily="34" charset="0"/>
              </a:rPr>
              <a:t>9/3/2026</a:t>
            </a:fld>
            <a:endParaRPr lang="en-US"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B55A32-4A90-42AD-A14E-E535DDA95BC0}" type="slidenum">
              <a:rPr lang="en-US" smtClean="0">
                <a:latin typeface="Calibri" panose="020F0502020204030204" pitchFamily="34" charset="0"/>
                <a:cs typeface="Calibri" panose="020F0502020204030204" pitchFamily="34" charset="0"/>
              </a:rPr>
              <a:t>‹N°›</a:t>
            </a:fld>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396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fr-CA"/>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dirty="0"/>
          </a:p>
        </p:txBody>
      </p:sp>
    </p:spTree>
    <p:extLst>
      <p:ext uri="{BB962C8B-B14F-4D97-AF65-F5344CB8AC3E}">
        <p14:creationId xmlns:p14="http://schemas.microsoft.com/office/powerpoint/2010/main" val="215795548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txBody>
          <a:bodyPr/>
          <a:lstStyle/>
          <a:p>
            <a:endParaRPr lang="fr-CA"/>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24292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WFER">
    <p:spTree>
      <p:nvGrpSpPr>
        <p:cNvPr id="1" name=""/>
        <p:cNvGrpSpPr/>
        <p:nvPr/>
      </p:nvGrpSpPr>
      <p:grpSpPr>
        <a:xfrm>
          <a:off x="0" y="0"/>
          <a:ext cx="0" cy="0"/>
          <a:chOff x="0" y="0"/>
          <a:chExt cx="0" cy="0"/>
        </a:xfrm>
      </p:grpSpPr>
      <p:sp>
        <p:nvSpPr>
          <p:cNvPr id="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1029680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3" name="Subtitle 2"/>
          <p:cNvSpPr>
            <a:spLocks noGrp="1"/>
          </p:cNvSpPr>
          <p:nvPr>
            <p:ph type="subTitle" idx="1" hasCustomPrompt="1"/>
          </p:nvPr>
        </p:nvSpPr>
        <p:spPr>
          <a:xfrm>
            <a:off x="1524000" y="1735667"/>
            <a:ext cx="9142413" cy="3523721"/>
          </a:xfrm>
          <a:prstGeom prst="rect">
            <a:avLst/>
          </a:prstGeom>
        </p:spPr>
        <p:txBody>
          <a:bodyPr/>
          <a:lstStyle>
            <a:lvl1pPr marL="342900" indent="-342900" algn="l">
              <a:buClr>
                <a:srgbClr val="44B5C2"/>
              </a:buClr>
              <a:buFont typeface="Arial" panose="020B0604020202020204" pitchFamily="34" charset="0"/>
              <a:buChar char="•"/>
              <a:defRPr sz="2400">
                <a:solidFill>
                  <a:schemeClr val="bg2">
                    <a:lumMod val="25000"/>
                  </a:schemeClr>
                </a:solidFill>
                <a:latin typeface="+mn-lt"/>
              </a:defRPr>
            </a:lvl1pPr>
            <a:lvl2pPr marL="800100" indent="-342900" algn="l">
              <a:buClr>
                <a:srgbClr val="44B5C2"/>
              </a:buClr>
              <a:buFont typeface="Arial" panose="020B0604020202020204" pitchFamily="34" charset="0"/>
              <a:buChar char="•"/>
              <a:defRPr sz="2000">
                <a:solidFill>
                  <a:schemeClr val="bg2">
                    <a:lumMod val="25000"/>
                  </a:schemeClr>
                </a:solidFill>
                <a:latin typeface="+mn-lt"/>
              </a:defRPr>
            </a:lvl2pPr>
            <a:lvl3pPr marL="1200150" indent="-285750" algn="l">
              <a:buClr>
                <a:srgbClr val="44B5C2"/>
              </a:buClr>
              <a:buFont typeface="Arial" panose="020B0604020202020204" pitchFamily="34" charset="0"/>
              <a:buChar char="•"/>
              <a:defRPr sz="1800">
                <a:solidFill>
                  <a:schemeClr val="bg2">
                    <a:lumMod val="25000"/>
                  </a:schemeClr>
                </a:solidFill>
                <a:latin typeface="+mn-lt"/>
              </a:defRPr>
            </a:lvl3pPr>
            <a:lvl4pPr marL="1657350" indent="-285750" algn="l">
              <a:buClr>
                <a:srgbClr val="44B5C2"/>
              </a:buClr>
              <a:buFont typeface="Arial" panose="020B0604020202020204" pitchFamily="34" charset="0"/>
              <a:buChar char="•"/>
              <a:defRPr sz="1600">
                <a:solidFill>
                  <a:schemeClr val="bg2">
                    <a:lumMod val="25000"/>
                  </a:schemeClr>
                </a:solidFill>
                <a:latin typeface="+mn-lt"/>
              </a:defRPr>
            </a:lvl4pPr>
            <a:lvl5pPr marL="2114550" indent="-285750" algn="l">
              <a:buClr>
                <a:srgbClr val="44B5C2"/>
              </a:buClr>
              <a:buFont typeface="Arial" panose="020B0604020202020204" pitchFamily="34" charset="0"/>
              <a:buChar char="•"/>
              <a:defRPr sz="1600">
                <a:solidFill>
                  <a:schemeClr val="bg2">
                    <a:lumMod val="25000"/>
                  </a:schemeClr>
                </a:solidFill>
                <a:latin typeface="+mn-lt"/>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13"/>
          </p:nvPr>
        </p:nvSpPr>
        <p:spPr>
          <a:xfrm>
            <a:off x="1524000" y="1049867"/>
            <a:ext cx="91424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2379086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6"/>
            <a:ext cx="5180013" cy="3999441"/>
          </a:xfrm>
          <a:prstGeom prst="rect">
            <a:avLst/>
          </a:prstGeom>
        </p:spPr>
        <p:txBody>
          <a:bodyPr/>
          <a:lstStyle>
            <a:lvl1pPr>
              <a:buClr>
                <a:srgbClr val="44B5C2"/>
              </a:buClr>
              <a:defRPr>
                <a:solidFill>
                  <a:schemeClr val="bg2">
                    <a:lumMod val="25000"/>
                  </a:schemeClr>
                </a:solidFill>
                <a:latin typeface="+mn-lt"/>
              </a:defRPr>
            </a:lvl1pPr>
            <a:lvl2pPr>
              <a:buClr>
                <a:srgbClr val="44B5C2"/>
              </a:buClr>
              <a:defRPr>
                <a:solidFill>
                  <a:schemeClr val="bg2">
                    <a:lumMod val="25000"/>
                  </a:schemeClr>
                </a:solidFill>
                <a:latin typeface="+mn-lt"/>
              </a:defRPr>
            </a:lvl2pPr>
            <a:lvl3pPr>
              <a:buClr>
                <a:srgbClr val="44B5C2"/>
              </a:buClr>
              <a:defRPr>
                <a:solidFill>
                  <a:schemeClr val="bg2">
                    <a:lumMod val="25000"/>
                  </a:schemeClr>
                </a:solidFill>
                <a:latin typeface="+mn-lt"/>
              </a:defRPr>
            </a:lvl3pPr>
            <a:lvl4pPr>
              <a:buClr>
                <a:srgbClr val="44B5C2"/>
              </a:buClr>
              <a:defRPr>
                <a:solidFill>
                  <a:schemeClr val="bg2">
                    <a:lumMod val="25000"/>
                  </a:schemeClr>
                </a:solidFill>
                <a:latin typeface="+mn-lt"/>
              </a:defRPr>
            </a:lvl4pPr>
            <a:lvl5pPr>
              <a:buClr>
                <a:srgbClr val="44B5C2"/>
              </a:buClr>
              <a:defRPr>
                <a:solidFill>
                  <a:schemeClr val="bg2">
                    <a:lumMod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0613" y="1825626"/>
            <a:ext cx="5181600" cy="3999441"/>
          </a:xfrm>
          <a:prstGeom prst="rect">
            <a:avLst/>
          </a:prstGeom>
        </p:spPr>
        <p:txBody>
          <a:bodyPr/>
          <a:lstStyle>
            <a:lvl1pPr>
              <a:buClr>
                <a:srgbClr val="44B5C2"/>
              </a:buClr>
              <a:defRPr>
                <a:solidFill>
                  <a:schemeClr val="bg2">
                    <a:lumMod val="25000"/>
                  </a:schemeClr>
                </a:solidFill>
                <a:latin typeface="+mn-lt"/>
              </a:defRPr>
            </a:lvl1pPr>
            <a:lvl2pPr>
              <a:buClr>
                <a:srgbClr val="44B5C2"/>
              </a:buClr>
              <a:defRPr>
                <a:solidFill>
                  <a:schemeClr val="bg2">
                    <a:lumMod val="25000"/>
                  </a:schemeClr>
                </a:solidFill>
                <a:latin typeface="+mn-lt"/>
              </a:defRPr>
            </a:lvl2pPr>
            <a:lvl3pPr>
              <a:buClr>
                <a:srgbClr val="44B5C2"/>
              </a:buClr>
              <a:defRPr>
                <a:solidFill>
                  <a:schemeClr val="bg2">
                    <a:lumMod val="25000"/>
                  </a:schemeClr>
                </a:solidFill>
                <a:latin typeface="+mn-lt"/>
              </a:defRPr>
            </a:lvl3pPr>
            <a:lvl4pPr>
              <a:buClr>
                <a:srgbClr val="44B5C2"/>
              </a:buClr>
              <a:defRPr>
                <a:solidFill>
                  <a:schemeClr val="bg2">
                    <a:lumMod val="25000"/>
                  </a:schemeClr>
                </a:solidFill>
                <a:latin typeface="+mn-lt"/>
              </a:defRPr>
            </a:lvl4pPr>
            <a:lvl5pPr>
              <a:buClr>
                <a:srgbClr val="44B5C2"/>
              </a:buClr>
              <a:defRPr>
                <a:solidFill>
                  <a:schemeClr val="bg2">
                    <a:lumMod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10" name="Text Placeholder 2"/>
          <p:cNvSpPr>
            <a:spLocks noGrp="1"/>
          </p:cNvSpPr>
          <p:nvPr>
            <p:ph type="body" idx="13"/>
          </p:nvPr>
        </p:nvSpPr>
        <p:spPr>
          <a:xfrm>
            <a:off x="838200" y="1049867"/>
            <a:ext cx="98282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7"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3588066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266825"/>
            <a:ext cx="6170612" cy="4595813"/>
          </a:xfrm>
          <a:prstGeom prst="rect">
            <a:avLst/>
          </a:prstGeom>
        </p:spPr>
        <p:txBody>
          <a:bodyPr/>
          <a:lstStyle>
            <a:lvl1pPr marL="0" indent="0">
              <a:buNone/>
              <a:defRPr sz="32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201334"/>
            <a:ext cx="3932237" cy="3669242"/>
          </a:xfrm>
          <a:prstGeom prst="rect">
            <a:avLst/>
          </a:prstGeom>
        </p:spPr>
        <p:txBody>
          <a:bodyPr/>
          <a:lstStyle>
            <a:lvl1pPr marL="0" indent="0">
              <a:buNone/>
              <a:defRPr sz="1600">
                <a:solidFill>
                  <a:schemeClr val="bg2">
                    <a:lumMod val="25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8"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9" name="Text Placeholder 2"/>
          <p:cNvSpPr>
            <a:spLocks noGrp="1"/>
          </p:cNvSpPr>
          <p:nvPr>
            <p:ph type="body" idx="13"/>
          </p:nvPr>
        </p:nvSpPr>
        <p:spPr>
          <a:xfrm>
            <a:off x="839788" y="1266825"/>
            <a:ext cx="3932237"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66716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5550" y="2886075"/>
            <a:ext cx="7191375" cy="1504950"/>
          </a:xfrm>
          <a:prstGeom prst="rect">
            <a:avLst/>
          </a:prstGeom>
        </p:spPr>
        <p:txBody>
          <a:bodyPr anchor="b"/>
          <a:lstStyle>
            <a:lvl1pPr algn="ctr">
              <a:defRPr sz="4400" b="1">
                <a:solidFill>
                  <a:srgbClr val="088F9E"/>
                </a:solidFill>
                <a:latin typeface="+mn-lt"/>
              </a:defRPr>
            </a:lvl1pPr>
          </a:lstStyle>
          <a:p>
            <a:r>
              <a:rPr lang="en-US" dirty="0"/>
              <a:t>Click to edit Master title style</a:t>
            </a:r>
          </a:p>
        </p:txBody>
      </p:sp>
      <p:sp>
        <p:nvSpPr>
          <p:cNvPr id="3" name="Subtitle 2"/>
          <p:cNvSpPr>
            <a:spLocks noGrp="1"/>
          </p:cNvSpPr>
          <p:nvPr>
            <p:ph type="subTitle" idx="1"/>
          </p:nvPr>
        </p:nvSpPr>
        <p:spPr>
          <a:xfrm>
            <a:off x="2495550" y="4619625"/>
            <a:ext cx="7191375" cy="639763"/>
          </a:xfrm>
          <a:prstGeom prst="rect">
            <a:avLst/>
          </a:prstGeom>
        </p:spPr>
        <p:txBody>
          <a:bodyPr/>
          <a:lstStyle>
            <a:lvl1pPr marL="0" indent="0" algn="ctr">
              <a:buNone/>
              <a:defRPr sz="3600" i="1">
                <a:solidFill>
                  <a:srgbClr val="44B5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838200" y="6357938"/>
            <a:ext cx="2743200" cy="365125"/>
          </a:xfrm>
          <a:prstGeom prst="rect">
            <a:avLst/>
          </a:prstGeom>
        </p:spPr>
        <p:txBody>
          <a:bodyPr/>
          <a:lstStyle>
            <a:lvl1pPr>
              <a:defRPr sz="2000">
                <a:solidFill>
                  <a:schemeClr val="bg1"/>
                </a:solidFill>
                <a:latin typeface="+mn-lt"/>
              </a:defRPr>
            </a:lvl1pPr>
          </a:lstStyle>
          <a:p>
            <a:endParaRPr lang="en-US" dirty="0"/>
          </a:p>
        </p:txBody>
      </p:sp>
      <p:sp>
        <p:nvSpPr>
          <p:cNvPr id="5" name="Footer Placeholder 4"/>
          <p:cNvSpPr>
            <a:spLocks noGrp="1"/>
          </p:cNvSpPr>
          <p:nvPr>
            <p:ph type="ftr" sz="quarter" idx="11"/>
          </p:nvPr>
        </p:nvSpPr>
        <p:spPr>
          <a:xfrm>
            <a:off x="4038600" y="6357938"/>
            <a:ext cx="4113213" cy="365125"/>
          </a:xfrm>
          <a:prstGeom prst="rect">
            <a:avLst/>
          </a:prstGeom>
        </p:spPr>
        <p:txBody>
          <a:bodyPr/>
          <a:lstStyle>
            <a:lvl1pPr>
              <a:defRPr sz="2000">
                <a:solidFill>
                  <a:schemeClr val="bg1"/>
                </a:solidFill>
                <a:latin typeface="+mn-lt"/>
              </a:defRPr>
            </a:lvl1pPr>
          </a:lstStyle>
          <a:p>
            <a:endParaRPr lang="en-US" dirty="0"/>
          </a:p>
        </p:txBody>
      </p:sp>
      <p:sp>
        <p:nvSpPr>
          <p:cNvPr id="6"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15614466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3.xml"/><Relationship Id="rId1" Type="http://schemas.openxmlformats.org/officeDocument/2006/relationships/slideLayout" Target="../slideLayouts/slideLayout5.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8" name="직사각형 3">
            <a:extLst>
              <a:ext uri="{FF2B5EF4-FFF2-40B4-BE49-F238E27FC236}">
                <a16:creationId xmlns:a16="http://schemas.microsoft.com/office/drawing/2014/main" id="{0AC05B60-4D61-2B4F-BCB8-0689A6065731}"/>
              </a:ext>
            </a:extLst>
          </p:cNvPr>
          <p:cNvSpPr/>
          <p:nvPr userDrawn="1"/>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9" name="직사각형 3">
            <a:extLst>
              <a:ext uri="{FF2B5EF4-FFF2-40B4-BE49-F238E27FC236}">
                <a16:creationId xmlns:a16="http://schemas.microsoft.com/office/drawing/2014/main" id="{0AC05B60-4D61-2B4F-BCB8-0689A6065731}"/>
              </a:ext>
            </a:extLst>
          </p:cNvPr>
          <p:cNvSpPr/>
          <p:nvPr userDrawn="1"/>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0" name="Title 1"/>
          <p:cNvSpPr txBox="1">
            <a:spLocks/>
          </p:cNvSpPr>
          <p:nvPr userDrawn="1"/>
        </p:nvSpPr>
        <p:spPr>
          <a:xfrm>
            <a:off x="972939" y="3366113"/>
            <a:ext cx="7478316" cy="860972"/>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3600" b="1" dirty="0">
                <a:solidFill>
                  <a:srgbClr val="088F9E"/>
                </a:solidFill>
                <a:latin typeface="Calibri" panose="020F0502020204030204" pitchFamily="34" charset="0"/>
                <a:cs typeface="Calibri" panose="020F0502020204030204" pitchFamily="34" charset="0"/>
              </a:rPr>
              <a:t>Presentation Title, Presentation Title</a:t>
            </a:r>
            <a:endParaRPr lang="en-US" sz="3200" dirty="0">
              <a:solidFill>
                <a:srgbClr val="088F9E"/>
              </a:solidFill>
              <a:latin typeface="Calibri" panose="020F0502020204030204" pitchFamily="34" charset="0"/>
            </a:endParaRPr>
          </a:p>
        </p:txBody>
      </p:sp>
      <p:sp>
        <p:nvSpPr>
          <p:cNvPr id="11" name="직사각형 3">
            <a:extLst>
              <a:ext uri="{FF2B5EF4-FFF2-40B4-BE49-F238E27FC236}">
                <a16:creationId xmlns:a16="http://schemas.microsoft.com/office/drawing/2014/main" id="{0AC05B60-4D61-2B4F-BCB8-0689A6065731}"/>
              </a:ext>
            </a:extLst>
          </p:cNvPr>
          <p:cNvSpPr/>
          <p:nvPr userDrawn="1"/>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12" name="Group 11"/>
          <p:cNvGrpSpPr/>
          <p:nvPr userDrawn="1"/>
        </p:nvGrpSpPr>
        <p:grpSpPr>
          <a:xfrm>
            <a:off x="925794" y="432250"/>
            <a:ext cx="10374269" cy="1210062"/>
            <a:chOff x="925794" y="432250"/>
            <a:chExt cx="10374269" cy="1210062"/>
          </a:xfrm>
        </p:grpSpPr>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5" name="Picture 1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2492265267"/>
      </p:ext>
    </p:extLst>
  </p:cSld>
  <p:clrMap bg1="lt1" tx1="dk1" bg2="lt2" tx2="dk2" accent1="accent1" accent2="accent2" accent3="accent3" accent4="accent4" accent5="accent5" accent6="accent6" hlink="hlink" folHlink="folHlink"/>
  <p:sldLayoutIdLst>
    <p:sldLayoutId id="2147483678"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직사각형 3">
            <a:extLst>
              <a:ext uri="{FF2B5EF4-FFF2-40B4-BE49-F238E27FC236}">
                <a16:creationId xmlns:a16="http://schemas.microsoft.com/office/drawing/2014/main" id="{0AC05B60-4D61-2B4F-BCB8-0689A6065731}"/>
              </a:ext>
            </a:extLst>
          </p:cNvPr>
          <p:cNvSpPr/>
          <p:nvPr userDrawn="1"/>
        </p:nvSpPr>
        <p:spPr>
          <a:xfrm>
            <a:off x="1" y="1"/>
            <a:ext cx="12190412" cy="6859588"/>
          </a:xfrm>
          <a:prstGeom prst="rect">
            <a:avLst/>
          </a:prstGeom>
          <a:gradFill>
            <a:gsLst>
              <a:gs pos="0">
                <a:schemeClr val="bg1"/>
              </a:gs>
              <a:gs pos="54000">
                <a:schemeClr val="bg1"/>
              </a:gs>
              <a:gs pos="99000">
                <a:srgbClr val="E9F5F9"/>
              </a:gs>
              <a:gs pos="80000">
                <a:srgbClr val="E9F5F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5982690"/>
            <a:ext cx="12190412" cy="876898"/>
          </a:xfrm>
          <a:prstGeom prst="rect">
            <a:avLst/>
          </a:prstGeom>
        </p:spPr>
      </p:pic>
      <p:sp>
        <p:nvSpPr>
          <p:cNvPr id="9" name="직사각형 3">
            <a:extLst>
              <a:ext uri="{FF2B5EF4-FFF2-40B4-BE49-F238E27FC236}">
                <a16:creationId xmlns:a16="http://schemas.microsoft.com/office/drawing/2014/main" id="{0AC05B60-4D61-2B4F-BCB8-0689A6065731}"/>
              </a:ext>
            </a:extLst>
          </p:cNvPr>
          <p:cNvSpPr/>
          <p:nvPr userDrawn="1"/>
        </p:nvSpPr>
        <p:spPr>
          <a:xfrm flipV="1">
            <a:off x="1" y="1003511"/>
            <a:ext cx="12190412" cy="45719"/>
          </a:xfrm>
          <a:prstGeom prst="rect">
            <a:avLst/>
          </a:prstGeom>
          <a:solidFill>
            <a:srgbClr val="CCEA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11" name="Picture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20712" y="249620"/>
            <a:ext cx="2931311" cy="636655"/>
          </a:xfrm>
          <a:prstGeom prst="rect">
            <a:avLst/>
          </a:prstGeom>
        </p:spPr>
      </p:pic>
      <p:sp>
        <p:nvSpPr>
          <p:cNvPr id="1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971727225"/>
      </p:ext>
    </p:extLst>
  </p:cSld>
  <p:clrMap bg1="lt1" tx1="dk1" bg2="lt2" tx2="dk2" accent1="accent1" accent2="accent2" accent3="accent3" accent4="accent4" accent5="accent5" accent6="accent6" hlink="hlink" folHlink="folHlink"/>
  <p:sldLayoutIdLst>
    <p:sldLayoutId id="2147483667" r:id="rId1"/>
    <p:sldLayoutId id="2147483670" r:id="rId2"/>
    <p:sldLayoutId id="2147483675"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직사각형 3">
            <a:extLst>
              <a:ext uri="{FF2B5EF4-FFF2-40B4-BE49-F238E27FC236}">
                <a16:creationId xmlns:a16="http://schemas.microsoft.com/office/drawing/2014/main" id="{0AC05B60-4D61-2B4F-BCB8-0689A6065731}"/>
              </a:ext>
            </a:extLst>
          </p:cNvPr>
          <p:cNvSpPr/>
          <p:nvPr userDrawn="1"/>
        </p:nvSpPr>
        <p:spPr>
          <a:xfrm>
            <a:off x="2" y="0"/>
            <a:ext cx="12190411" cy="6857107"/>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latin typeface="Calibri" panose="020F0502020204030204" pitchFamily="34" charset="0"/>
            </a:endParaRPr>
          </a:p>
        </p:txBody>
      </p:sp>
      <p:sp>
        <p:nvSpPr>
          <p:cNvPr id="8" name="Rounded Rectangle 7"/>
          <p:cNvSpPr/>
          <p:nvPr userDrawn="1"/>
        </p:nvSpPr>
        <p:spPr>
          <a:xfrm>
            <a:off x="2510091" y="760317"/>
            <a:ext cx="7170233" cy="5341434"/>
          </a:xfrm>
          <a:prstGeom prst="roundRect">
            <a:avLst>
              <a:gd name="adj" fmla="val 9026"/>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Calibri" panose="020F0502020204030204" pitchFamily="34" charset="0"/>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096"/>
            <a:ext cx="12190413" cy="6851011"/>
          </a:xfrm>
          <a:prstGeom prst="rect">
            <a:avLst/>
          </a:prstGeom>
        </p:spPr>
      </p:pic>
      <p:sp>
        <p:nvSpPr>
          <p:cNvPr id="10" name="Oval 9"/>
          <p:cNvSpPr/>
          <p:nvPr userDrawn="1"/>
        </p:nvSpPr>
        <p:spPr>
          <a:xfrm>
            <a:off x="5399460" y="1317670"/>
            <a:ext cx="1291478" cy="1276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38621" y="1466208"/>
            <a:ext cx="4914758" cy="1067442"/>
          </a:xfrm>
          <a:prstGeom prst="rect">
            <a:avLst/>
          </a:prstGeom>
        </p:spPr>
      </p:pic>
      <p:sp>
        <p:nvSpPr>
          <p:cNvPr id="11" name="Date Placeholder 3"/>
          <p:cNvSpPr>
            <a:spLocks noGrp="1"/>
          </p:cNvSpPr>
          <p:nvPr>
            <p:ph type="dt" sz="half" idx="2"/>
          </p:nvPr>
        </p:nvSpPr>
        <p:spPr>
          <a:xfrm>
            <a:off x="838200" y="6357938"/>
            <a:ext cx="2743200" cy="365125"/>
          </a:xfrm>
          <a:prstGeom prst="rect">
            <a:avLst/>
          </a:prstGeom>
        </p:spPr>
        <p:txBody>
          <a:bodyPr/>
          <a:lstStyle>
            <a:lvl1pPr>
              <a:defRPr sz="2000">
                <a:solidFill>
                  <a:schemeClr val="bg1"/>
                </a:solidFill>
                <a:latin typeface="+mn-lt"/>
              </a:defRPr>
            </a:lvl1pPr>
          </a:lstStyle>
          <a:p>
            <a:endParaRPr lang="en-US" dirty="0"/>
          </a:p>
        </p:txBody>
      </p:sp>
      <p:sp>
        <p:nvSpPr>
          <p:cNvPr id="12" name="Footer Placeholder 4"/>
          <p:cNvSpPr>
            <a:spLocks noGrp="1"/>
          </p:cNvSpPr>
          <p:nvPr>
            <p:ph type="ftr" sz="quarter" idx="3"/>
          </p:nvPr>
        </p:nvSpPr>
        <p:spPr>
          <a:xfrm>
            <a:off x="4038600" y="6357938"/>
            <a:ext cx="4113213" cy="365125"/>
          </a:xfrm>
          <a:prstGeom prst="rect">
            <a:avLst/>
          </a:prstGeom>
        </p:spPr>
        <p:txBody>
          <a:bodyPr/>
          <a:lstStyle>
            <a:lvl1pPr>
              <a:defRPr sz="2000">
                <a:solidFill>
                  <a:schemeClr val="bg1"/>
                </a:solidFill>
                <a:latin typeface="+mn-lt"/>
              </a:defRPr>
            </a:lvl1pPr>
          </a:lstStyle>
          <a:p>
            <a:endParaRPr lang="en-US" dirty="0"/>
          </a:p>
        </p:txBody>
      </p:sp>
      <p:sp>
        <p:nvSpPr>
          <p:cNvPr id="13"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2961663730"/>
      </p:ext>
    </p:extLst>
  </p:cSld>
  <p:clrMap bg1="lt1" tx1="dk1" bg2="lt2" tx2="dk2" accent1="accent1" accent2="accent2" accent3="accent3" accent4="accent4" accent5="accent5" accent6="accent6" hlink="hlink" folHlink="folHlink"/>
  <p:sldLayoutIdLst>
    <p:sldLayoutId id="2147483690"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14" name="직사각형 3">
            <a:extLst>
              <a:ext uri="{FF2B5EF4-FFF2-40B4-BE49-F238E27FC236}">
                <a16:creationId xmlns:a16="http://schemas.microsoft.com/office/drawing/2014/main" id="{0AC05B60-4D61-2B4F-BCB8-0689A6065731}"/>
              </a:ext>
            </a:extLst>
          </p:cNvPr>
          <p:cNvSpPr/>
          <p:nvPr/>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5" name="직사각형 3">
            <a:extLst>
              <a:ext uri="{FF2B5EF4-FFF2-40B4-BE49-F238E27FC236}">
                <a16:creationId xmlns:a16="http://schemas.microsoft.com/office/drawing/2014/main" id="{0AC05B60-4D61-2B4F-BCB8-0689A6065731}"/>
              </a:ext>
            </a:extLst>
          </p:cNvPr>
          <p:cNvSpPr/>
          <p:nvPr/>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8" name="Title 1"/>
          <p:cNvSpPr txBox="1">
            <a:spLocks/>
          </p:cNvSpPr>
          <p:nvPr/>
        </p:nvSpPr>
        <p:spPr>
          <a:xfrm>
            <a:off x="1039543" y="3640820"/>
            <a:ext cx="7478316" cy="1318462"/>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RPr/>
            </a:defPPr>
            <a:lvl1pPr marL="0" indent="0" defTabSz="746568" eaLnBrk="1" fontAlgn="base" latinLnBrk="1" hangingPunct="1">
              <a:spcBef>
                <a:spcPct val="0"/>
              </a:spcBef>
              <a:spcAft>
                <a:spcPct val="0"/>
              </a:spcAft>
              <a:buClr>
                <a:schemeClr val="hlink"/>
              </a:buClr>
              <a:buSzPts val="3200"/>
              <a:buFont typeface="굴림체" pitchFamily="49" charset="-127"/>
              <a:buNone/>
              <a:defRPr sz="3600" b="1" kern="1200" baseline="0">
                <a:solidFill>
                  <a:srgbClr val="088F9E"/>
                </a:solidFill>
                <a:effectLst/>
                <a:latin typeface="Calibri" panose="020F0502020204030204" pitchFamily="34" charset="0"/>
                <a:ea typeface="맑은 고딕" pitchFamily="50" charset="-127"/>
                <a:cs typeface="Calibri" panose="020F0502020204030204" pitchFamily="34" charset="0"/>
              </a:defRPr>
            </a:lvl1pPr>
            <a:lvl2pPr>
              <a:lnSpc>
                <a:spcPct val="90000"/>
              </a:lnSpc>
              <a:buClr>
                <a:schemeClr val="accent1"/>
              </a:buClr>
              <a:buSzPts val="3200"/>
              <a:buFont typeface="Inter-Regular"/>
              <a:buNone/>
              <a:defRPr sz="3200">
                <a:solidFill>
                  <a:schemeClr val="accent1"/>
                </a:solidFill>
                <a:latin typeface="Inter-Regular"/>
                <a:ea typeface="Inter-Regular"/>
                <a:cs typeface="Inter-Regular"/>
              </a:defRPr>
            </a:lvl2pPr>
            <a:lvl3pPr>
              <a:lnSpc>
                <a:spcPct val="90000"/>
              </a:lnSpc>
              <a:buClr>
                <a:schemeClr val="accent1"/>
              </a:buClr>
              <a:buSzPts val="3200"/>
              <a:buFont typeface="Inter-Regular"/>
              <a:buNone/>
              <a:defRPr sz="3200">
                <a:solidFill>
                  <a:schemeClr val="accent1"/>
                </a:solidFill>
                <a:latin typeface="Inter-Regular"/>
                <a:ea typeface="Inter-Regular"/>
                <a:cs typeface="Inter-Regular"/>
              </a:defRPr>
            </a:lvl3pPr>
            <a:lvl4pPr>
              <a:lnSpc>
                <a:spcPct val="90000"/>
              </a:lnSpc>
              <a:buClr>
                <a:schemeClr val="accent1"/>
              </a:buClr>
              <a:buSzPts val="3200"/>
              <a:buFont typeface="Inter-Regular"/>
              <a:buNone/>
              <a:defRPr sz="3200">
                <a:solidFill>
                  <a:schemeClr val="accent1"/>
                </a:solidFill>
                <a:latin typeface="Inter-Regular"/>
                <a:ea typeface="Inter-Regular"/>
                <a:cs typeface="Inter-Regular"/>
              </a:defRPr>
            </a:lvl4pPr>
            <a:lvl5pPr>
              <a:lnSpc>
                <a:spcPct val="90000"/>
              </a:lnSpc>
              <a:buClr>
                <a:schemeClr val="accent1"/>
              </a:buClr>
              <a:buSzPts val="3200"/>
              <a:buFont typeface="Inter-Regular"/>
              <a:buNone/>
              <a:defRPr sz="3200">
                <a:solidFill>
                  <a:schemeClr val="accent1"/>
                </a:solidFill>
                <a:latin typeface="Inter-Regular"/>
                <a:ea typeface="Inter-Regular"/>
                <a:cs typeface="Inter-Regular"/>
              </a:defRPr>
            </a:lvl5pPr>
            <a:lvl6pPr>
              <a:lnSpc>
                <a:spcPct val="90000"/>
              </a:lnSpc>
              <a:buClr>
                <a:schemeClr val="accent1"/>
              </a:buClr>
              <a:buSzPts val="3200"/>
              <a:buFont typeface="Inter-Regular"/>
              <a:buNone/>
              <a:defRPr sz="3200">
                <a:solidFill>
                  <a:schemeClr val="accent1"/>
                </a:solidFill>
                <a:latin typeface="Inter-Regular"/>
                <a:ea typeface="Inter-Regular"/>
                <a:cs typeface="Inter-Regular"/>
              </a:defRPr>
            </a:lvl6pPr>
            <a:lvl7pPr>
              <a:lnSpc>
                <a:spcPct val="90000"/>
              </a:lnSpc>
              <a:buClr>
                <a:schemeClr val="accent1"/>
              </a:buClr>
              <a:buSzPts val="3200"/>
              <a:buFont typeface="Inter-Regular"/>
              <a:buNone/>
              <a:defRPr sz="3200">
                <a:solidFill>
                  <a:schemeClr val="accent1"/>
                </a:solidFill>
                <a:latin typeface="Inter-Regular"/>
                <a:ea typeface="Inter-Regular"/>
                <a:cs typeface="Inter-Regular"/>
              </a:defRPr>
            </a:lvl7pPr>
            <a:lvl8pPr>
              <a:lnSpc>
                <a:spcPct val="90000"/>
              </a:lnSpc>
              <a:buClr>
                <a:schemeClr val="accent1"/>
              </a:buClr>
              <a:buSzPts val="3200"/>
              <a:buFont typeface="Inter-Regular"/>
              <a:buNone/>
              <a:defRPr sz="3200">
                <a:solidFill>
                  <a:schemeClr val="accent1"/>
                </a:solidFill>
                <a:latin typeface="Inter-Regular"/>
                <a:ea typeface="Inter-Regular"/>
                <a:cs typeface="Inter-Regular"/>
              </a:defRPr>
            </a:lvl8pPr>
            <a:lvl9pPr>
              <a:lnSpc>
                <a:spcPct val="90000"/>
              </a:lnSpc>
              <a:buClr>
                <a:schemeClr val="accent1"/>
              </a:buClr>
              <a:buSzPts val="3200"/>
              <a:buFont typeface="Inter-Regular"/>
              <a:buNone/>
              <a:defRPr sz="3200">
                <a:solidFill>
                  <a:schemeClr val="accent1"/>
                </a:solidFill>
                <a:latin typeface="Inter-Regular"/>
                <a:ea typeface="Inter-Regular"/>
                <a:cs typeface="Inter-Regular"/>
              </a:defRPr>
            </a:lvl9pPr>
          </a:lstStyle>
          <a:p>
            <a:r>
              <a:rPr lang="en-US" dirty="0"/>
              <a:t>Technology as a Driver of Energy </a:t>
            </a:r>
          </a:p>
          <a:p>
            <a:r>
              <a:rPr lang="en-US" dirty="0"/>
              <a:t>Transformation</a:t>
            </a:r>
            <a:endParaRPr lang="en-CA" dirty="0"/>
          </a:p>
          <a:p>
            <a:endParaRPr lang="en-US" dirty="0"/>
          </a:p>
        </p:txBody>
      </p:sp>
      <p:sp>
        <p:nvSpPr>
          <p:cNvPr id="12" name="직사각형 3">
            <a:extLst>
              <a:ext uri="{FF2B5EF4-FFF2-40B4-BE49-F238E27FC236}">
                <a16:creationId xmlns:a16="http://schemas.microsoft.com/office/drawing/2014/main" id="{0AC05B60-4D61-2B4F-BCB8-0689A6065731}"/>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2" name="Group 1"/>
          <p:cNvGrpSpPr/>
          <p:nvPr/>
        </p:nvGrpSpPr>
        <p:grpSpPr>
          <a:xfrm>
            <a:off x="925794" y="432250"/>
            <a:ext cx="10374269" cy="1210062"/>
            <a:chOff x="925794" y="432250"/>
            <a:chExt cx="10374269" cy="1210062"/>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8" name="Rectangle 17"/>
          <p:cNvSpPr/>
          <p:nvPr/>
        </p:nvSpPr>
        <p:spPr>
          <a:xfrm>
            <a:off x="1039543" y="6517428"/>
            <a:ext cx="4166525" cy="307777"/>
          </a:xfrm>
          <a:prstGeom prst="rect">
            <a:avLst/>
          </a:prstGeom>
        </p:spPr>
        <p:txBody>
          <a:bodyPr wrap="none">
            <a:spAutoFit/>
          </a:bodyPr>
          <a:lstStyle/>
          <a:p>
            <a:pPr eaLnBrk="0" fontAlgn="base" hangingPunct="0">
              <a:spcBef>
                <a:spcPts val="600"/>
              </a:spcBef>
              <a:spcAft>
                <a:spcPts val="600"/>
              </a:spcAft>
              <a:buClr>
                <a:srgbClr val="088F9E"/>
              </a:buClr>
            </a:pPr>
            <a:r>
              <a:rPr lang="da-DK" altLang="ko-KR" sz="1400" dirty="0">
                <a:solidFill>
                  <a:schemeClr val="bg1"/>
                </a:solidFill>
                <a:latin typeface="Calibri" panose="020F0502020204030204" pitchFamily="34" charset="0"/>
                <a:cs typeface="Calibri" panose="020F0502020204030204" pitchFamily="34" charset="0"/>
              </a:rPr>
              <a:t>François Émond, Commissioner	September 2026</a:t>
            </a:r>
          </a:p>
        </p:txBody>
      </p:sp>
    </p:spTree>
    <p:extLst>
      <p:ext uri="{BB962C8B-B14F-4D97-AF65-F5344CB8AC3E}">
        <p14:creationId xmlns:p14="http://schemas.microsoft.com/office/powerpoint/2010/main" val="2789422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p:cNvSpPr>
            <a:spLocks noGrp="1"/>
          </p:cNvSpPr>
          <p:nvPr>
            <p:ph type="ctrTitle"/>
          </p:nvPr>
        </p:nvSpPr>
        <p:spPr/>
        <p:txBody>
          <a:bodyPr/>
          <a:lstStyle/>
          <a:p>
            <a:r>
              <a:rPr lang="en-US" dirty="0"/>
              <a:t>Agenda</a:t>
            </a:r>
          </a:p>
        </p:txBody>
      </p:sp>
      <p:sp>
        <p:nvSpPr>
          <p:cNvPr id="25" name="Subtitle 24"/>
          <p:cNvSpPr>
            <a:spLocks noGrp="1"/>
          </p:cNvSpPr>
          <p:nvPr>
            <p:ph type="subTitle" idx="1"/>
          </p:nvPr>
        </p:nvSpPr>
        <p:spPr/>
        <p:txBody>
          <a:bodyPr/>
          <a:lstStyle/>
          <a:p>
            <a:r>
              <a:rPr lang="en-US" sz="2800" dirty="0">
                <a:solidFill>
                  <a:srgbClr val="44B5C2"/>
                </a:solidFill>
              </a:rPr>
              <a:t>Where is Québec?</a:t>
            </a:r>
          </a:p>
          <a:p>
            <a:r>
              <a:rPr lang="en-US" sz="2800" dirty="0">
                <a:solidFill>
                  <a:srgbClr val="44B5C2"/>
                </a:solidFill>
              </a:rPr>
              <a:t>3 interconnected issues designed to deliver actionable regulatory and technical insights</a:t>
            </a:r>
          </a:p>
          <a:p>
            <a:pPr lvl="1"/>
            <a:r>
              <a:rPr lang="fr-CA" altLang="fr-FR" sz="2800" dirty="0">
                <a:solidFill>
                  <a:srgbClr val="44B5C2"/>
                </a:solidFill>
              </a:rPr>
              <a:t>The invisible </a:t>
            </a:r>
            <a:r>
              <a:rPr lang="fr-CA" altLang="fr-FR" sz="2800" dirty="0" err="1">
                <a:solidFill>
                  <a:srgbClr val="44B5C2"/>
                </a:solidFill>
              </a:rPr>
              <a:t>grid</a:t>
            </a:r>
            <a:endParaRPr lang="fr-CA" altLang="fr-FR" sz="2800" dirty="0">
              <a:solidFill>
                <a:srgbClr val="44B5C2"/>
              </a:solidFill>
            </a:endParaRPr>
          </a:p>
          <a:p>
            <a:pPr lvl="1"/>
            <a:r>
              <a:rPr lang="en-US" sz="2800" dirty="0">
                <a:solidFill>
                  <a:srgbClr val="44B5C2"/>
                </a:solidFill>
              </a:rPr>
              <a:t>The Decentralization Risk: Cybersecurity of "Grid Edge" Technologies</a:t>
            </a:r>
            <a:endParaRPr lang="fr-CA" sz="2800" dirty="0">
              <a:solidFill>
                <a:srgbClr val="44B5C2"/>
              </a:solidFill>
            </a:endParaRPr>
          </a:p>
          <a:p>
            <a:pPr lvl="1"/>
            <a:r>
              <a:rPr lang="en-US" sz="2800" dirty="0">
                <a:solidFill>
                  <a:srgbClr val="44B5C2"/>
                </a:solidFill>
              </a:rPr>
              <a:t>The Social Acceptability Bottleneck: Using Tech to Build Public Trust</a:t>
            </a:r>
            <a:endParaRPr lang="fr-CA" sz="2800" dirty="0">
              <a:solidFill>
                <a:srgbClr val="44B5C2"/>
              </a:solidFill>
            </a:endParaRPr>
          </a:p>
          <a:p>
            <a:r>
              <a:rPr lang="fr-CA" sz="2800" dirty="0">
                <a:solidFill>
                  <a:srgbClr val="44B5C2"/>
                </a:solidFill>
              </a:rPr>
              <a:t>Examples of innovations in Québec</a:t>
            </a:r>
          </a:p>
          <a:p>
            <a:endParaRPr lang="en-US" dirty="0"/>
          </a:p>
        </p:txBody>
      </p:sp>
    </p:spTree>
    <p:extLst>
      <p:ext uri="{BB962C8B-B14F-4D97-AF65-F5344CB8AC3E}">
        <p14:creationId xmlns:p14="http://schemas.microsoft.com/office/powerpoint/2010/main" val="775833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1D2F7-C224-9AC2-3B8A-5F44FC94BA9C}"/>
            </a:ext>
          </a:extLst>
        </p:cNvPr>
        <p:cNvGrpSpPr/>
        <p:nvPr/>
      </p:nvGrpSpPr>
      <p:grpSpPr>
        <a:xfrm>
          <a:off x="0" y="0"/>
          <a:ext cx="0" cy="0"/>
          <a:chOff x="0" y="0"/>
          <a:chExt cx="0" cy="0"/>
        </a:xfrm>
      </p:grpSpPr>
      <p:sp>
        <p:nvSpPr>
          <p:cNvPr id="24" name="Title 23">
            <a:extLst>
              <a:ext uri="{FF2B5EF4-FFF2-40B4-BE49-F238E27FC236}">
                <a16:creationId xmlns:a16="http://schemas.microsoft.com/office/drawing/2014/main" id="{69D1E15E-0F6D-8106-3B95-F5CC55302BB4}"/>
              </a:ext>
            </a:extLst>
          </p:cNvPr>
          <p:cNvSpPr>
            <a:spLocks noGrp="1"/>
          </p:cNvSpPr>
          <p:nvPr>
            <p:ph type="ctrTitle"/>
          </p:nvPr>
        </p:nvSpPr>
        <p:spPr/>
        <p:txBody>
          <a:bodyPr/>
          <a:lstStyle/>
          <a:p>
            <a:r>
              <a:rPr lang="en-US" dirty="0"/>
              <a:t>Where is Québec?</a:t>
            </a:r>
          </a:p>
        </p:txBody>
      </p:sp>
      <p:pic>
        <p:nvPicPr>
          <p:cNvPr id="4" name="Image 3" descr="Image générée par l'IA">
            <a:extLst>
              <a:ext uri="{FF2B5EF4-FFF2-40B4-BE49-F238E27FC236}">
                <a16:creationId xmlns:a16="http://schemas.microsoft.com/office/drawing/2014/main" id="{94735B3B-7489-2817-F8A3-6050534381CF}"/>
              </a:ext>
            </a:extLst>
          </p:cNvPr>
          <p:cNvPicPr>
            <a:picLocks noChangeAspect="1"/>
          </p:cNvPicPr>
          <p:nvPr/>
        </p:nvPicPr>
        <p:blipFill>
          <a:blip r:embed="rId2"/>
          <a:stretch>
            <a:fillRect/>
          </a:stretch>
        </p:blipFill>
        <p:spPr>
          <a:xfrm>
            <a:off x="1385267" y="1113409"/>
            <a:ext cx="9146485" cy="4988992"/>
          </a:xfrm>
          <a:prstGeom prst="rect">
            <a:avLst/>
          </a:prstGeom>
        </p:spPr>
      </p:pic>
    </p:spTree>
    <p:extLst>
      <p:ext uri="{BB962C8B-B14F-4D97-AF65-F5344CB8AC3E}">
        <p14:creationId xmlns:p14="http://schemas.microsoft.com/office/powerpoint/2010/main" val="2995826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A59A00-67CC-3CF7-CA10-337405374C30}"/>
            </a:ext>
          </a:extLst>
        </p:cNvPr>
        <p:cNvGrpSpPr/>
        <p:nvPr/>
      </p:nvGrpSpPr>
      <p:grpSpPr>
        <a:xfrm>
          <a:off x="0" y="0"/>
          <a:ext cx="0" cy="0"/>
          <a:chOff x="0" y="0"/>
          <a:chExt cx="0" cy="0"/>
        </a:xfrm>
      </p:grpSpPr>
      <p:sp>
        <p:nvSpPr>
          <p:cNvPr id="24" name="Title 23">
            <a:extLst>
              <a:ext uri="{FF2B5EF4-FFF2-40B4-BE49-F238E27FC236}">
                <a16:creationId xmlns:a16="http://schemas.microsoft.com/office/drawing/2014/main" id="{6325A074-DD88-198D-FA7A-3523DEA9CF90}"/>
              </a:ext>
            </a:extLst>
          </p:cNvPr>
          <p:cNvSpPr>
            <a:spLocks noGrp="1"/>
          </p:cNvSpPr>
          <p:nvPr>
            <p:ph type="ctrTitle"/>
          </p:nvPr>
        </p:nvSpPr>
        <p:spPr/>
        <p:txBody>
          <a:bodyPr/>
          <a:lstStyle/>
          <a:p>
            <a:r>
              <a:rPr lang="en-US" dirty="0"/>
              <a:t>The invisible grid</a:t>
            </a:r>
            <a:endParaRPr lang="en-US" dirty="0">
              <a:solidFill>
                <a:srgbClr val="FF0000"/>
              </a:solidFill>
            </a:endParaRPr>
          </a:p>
        </p:txBody>
      </p:sp>
      <p:sp>
        <p:nvSpPr>
          <p:cNvPr id="25" name="Subtitle 24">
            <a:extLst>
              <a:ext uri="{FF2B5EF4-FFF2-40B4-BE49-F238E27FC236}">
                <a16:creationId xmlns:a16="http://schemas.microsoft.com/office/drawing/2014/main" id="{1B644D7F-4C28-28C5-3839-266C045F1E94}"/>
              </a:ext>
            </a:extLst>
          </p:cNvPr>
          <p:cNvSpPr>
            <a:spLocks noGrp="1"/>
          </p:cNvSpPr>
          <p:nvPr>
            <p:ph type="subTitle" idx="1"/>
          </p:nvPr>
        </p:nvSpPr>
        <p:spPr/>
        <p:txBody>
          <a:bodyPr/>
          <a:lstStyle/>
          <a:p>
            <a:pPr marL="457200" lvl="1" indent="0" algn="just">
              <a:buNone/>
            </a:pPr>
            <a:r>
              <a:rPr lang="en-US" sz="1800" dirty="0">
                <a:solidFill>
                  <a:srgbClr val="44B5C2"/>
                </a:solidFill>
              </a:rPr>
              <a:t>Deploying AI to Manage Peak Demand : Hardware alone cannot solve the energy transition; software and intelligent orchestration must take center stage.</a:t>
            </a:r>
            <a:endParaRPr lang="fr-CA" sz="1800" dirty="0">
              <a:solidFill>
                <a:srgbClr val="44B5C2"/>
              </a:solidFill>
            </a:endParaRPr>
          </a:p>
          <a:p>
            <a:pPr lvl="1" algn="just"/>
            <a:endParaRPr lang="en-US" sz="1800" dirty="0">
              <a:solidFill>
                <a:srgbClr val="44B5C2"/>
              </a:solidFill>
            </a:endParaRPr>
          </a:p>
          <a:p>
            <a:pPr marL="457200" lvl="1" indent="0" algn="just">
              <a:buNone/>
            </a:pPr>
            <a:r>
              <a:rPr lang="en-US" sz="1800" dirty="0">
                <a:solidFill>
                  <a:srgbClr val="44B5C2"/>
                </a:solidFill>
              </a:rPr>
              <a:t>Building new generation assets and transmission lines takes a decade. To meet immediate electrification goals, regulators may consider technologies that optimize existing grids in real time.</a:t>
            </a:r>
            <a:endParaRPr lang="fr-CA" sz="1800" dirty="0">
              <a:solidFill>
                <a:srgbClr val="44B5C2"/>
              </a:solidFill>
            </a:endParaRPr>
          </a:p>
          <a:p>
            <a:pPr lvl="1" algn="just"/>
            <a:endParaRPr lang="en-US" sz="1800" dirty="0">
              <a:solidFill>
                <a:srgbClr val="44B5C2"/>
              </a:solidFill>
            </a:endParaRPr>
          </a:p>
          <a:p>
            <a:pPr marL="457200" lvl="1" indent="0" algn="just">
              <a:buNone/>
            </a:pPr>
            <a:r>
              <a:rPr lang="en-US" sz="1800" dirty="0">
                <a:solidFill>
                  <a:srgbClr val="44B5C2"/>
                </a:solidFill>
              </a:rPr>
              <a:t>Energy transition may have an impact on demand growth (e.g. electric vehicles and switching from carbon heavy energy to cleaner energy), especially in jurisdictions that cannot build their way out of winter peaks. A solution to mitigate that impact could be a technology like a Virtual Power Plant (VPP), which uses AI to automate and shift residential energy loads.</a:t>
            </a:r>
            <a:endParaRPr lang="fr-CA" sz="1800" dirty="0">
              <a:solidFill>
                <a:srgbClr val="44B5C2"/>
              </a:solidFill>
            </a:endParaRPr>
          </a:p>
          <a:p>
            <a:endParaRPr lang="en-US" dirty="0"/>
          </a:p>
        </p:txBody>
      </p:sp>
    </p:spTree>
    <p:extLst>
      <p:ext uri="{BB962C8B-B14F-4D97-AF65-F5344CB8AC3E}">
        <p14:creationId xmlns:p14="http://schemas.microsoft.com/office/powerpoint/2010/main" val="2930563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75910-CAF8-599F-1384-EAD8FA6AD0F3}"/>
            </a:ext>
          </a:extLst>
        </p:cNvPr>
        <p:cNvGrpSpPr/>
        <p:nvPr/>
      </p:nvGrpSpPr>
      <p:grpSpPr>
        <a:xfrm>
          <a:off x="0" y="0"/>
          <a:ext cx="0" cy="0"/>
          <a:chOff x="0" y="0"/>
          <a:chExt cx="0" cy="0"/>
        </a:xfrm>
      </p:grpSpPr>
      <p:sp>
        <p:nvSpPr>
          <p:cNvPr id="24" name="Title 23">
            <a:extLst>
              <a:ext uri="{FF2B5EF4-FFF2-40B4-BE49-F238E27FC236}">
                <a16:creationId xmlns:a16="http://schemas.microsoft.com/office/drawing/2014/main" id="{4CC2E452-7C4C-20B0-FDA0-422D76AEA62C}"/>
              </a:ext>
            </a:extLst>
          </p:cNvPr>
          <p:cNvSpPr>
            <a:spLocks noGrp="1"/>
          </p:cNvSpPr>
          <p:nvPr>
            <p:ph type="ctrTitle"/>
          </p:nvPr>
        </p:nvSpPr>
        <p:spPr>
          <a:xfrm>
            <a:off x="558800" y="480993"/>
            <a:ext cx="9142413" cy="486304"/>
          </a:xfrm>
        </p:spPr>
        <p:txBody>
          <a:bodyPr/>
          <a:lstStyle/>
          <a:p>
            <a:r>
              <a:rPr lang="en-US" dirty="0"/>
              <a:t>The Decentralization Risk : Cybersecurity of “Grid Edge” Technologies</a:t>
            </a:r>
          </a:p>
        </p:txBody>
      </p:sp>
      <p:sp>
        <p:nvSpPr>
          <p:cNvPr id="25" name="Subtitle 24">
            <a:extLst>
              <a:ext uri="{FF2B5EF4-FFF2-40B4-BE49-F238E27FC236}">
                <a16:creationId xmlns:a16="http://schemas.microsoft.com/office/drawing/2014/main" id="{C815EA6D-1791-6F8F-DD53-3DA4D526DA4A}"/>
              </a:ext>
            </a:extLst>
          </p:cNvPr>
          <p:cNvSpPr>
            <a:spLocks noGrp="1"/>
          </p:cNvSpPr>
          <p:nvPr>
            <p:ph type="subTitle" idx="1"/>
          </p:nvPr>
        </p:nvSpPr>
        <p:spPr/>
        <p:txBody>
          <a:bodyPr/>
          <a:lstStyle/>
          <a:p>
            <a:pPr marL="457200" lvl="1" indent="0" algn="just">
              <a:buNone/>
            </a:pPr>
            <a:r>
              <a:rPr lang="en-US" sz="1800" dirty="0">
                <a:solidFill>
                  <a:srgbClr val="44B5C2"/>
                </a:solidFill>
              </a:rPr>
              <a:t>As energy systems transition from centralized power plants to millions of interconnected, consumer-owned devices, the cyberattack surface expands exponentially.</a:t>
            </a:r>
            <a:endParaRPr lang="fr-CA" sz="1800" dirty="0">
              <a:solidFill>
                <a:srgbClr val="44B5C2"/>
              </a:solidFill>
            </a:endParaRPr>
          </a:p>
          <a:p>
            <a:pPr lvl="1" algn="just"/>
            <a:endParaRPr lang="en-US" sz="1800" dirty="0">
              <a:solidFill>
                <a:srgbClr val="44B5C2"/>
              </a:solidFill>
            </a:endParaRPr>
          </a:p>
          <a:p>
            <a:pPr marL="457200" lvl="1" indent="0" algn="just">
              <a:buNone/>
            </a:pPr>
            <a:r>
              <a:rPr lang="en-US" sz="1800" dirty="0">
                <a:solidFill>
                  <a:srgbClr val="44B5C2"/>
                </a:solidFill>
              </a:rPr>
              <a:t>Smart meters, home batteries, and commercial EV fleets connect private internet-of-things networks directly to critical national infrastructure.</a:t>
            </a:r>
            <a:endParaRPr lang="fr-CA" sz="1800" dirty="0">
              <a:solidFill>
                <a:srgbClr val="44B5C2"/>
              </a:solidFill>
            </a:endParaRPr>
          </a:p>
          <a:p>
            <a:pPr lvl="1" algn="just"/>
            <a:endParaRPr lang="en-US" sz="1800" dirty="0">
              <a:solidFill>
                <a:srgbClr val="44B5C2"/>
              </a:solidFill>
            </a:endParaRPr>
          </a:p>
          <a:p>
            <a:pPr marL="457200" lvl="1" indent="0" algn="just">
              <a:buNone/>
            </a:pPr>
            <a:r>
              <a:rPr lang="en-US" sz="1800" dirty="0">
                <a:solidFill>
                  <a:srgbClr val="44B5C2"/>
                </a:solidFill>
              </a:rPr>
              <a:t>Québec is an integrated market especially with import/export of energy; therefore, Quebec's energy security is tied to continental security. Protecting the grid means regulating the cybersecurity standards within the network. </a:t>
            </a:r>
            <a:endParaRPr lang="fr-CA" sz="1800" dirty="0">
              <a:solidFill>
                <a:srgbClr val="44B5C2"/>
              </a:solidFill>
            </a:endParaRPr>
          </a:p>
          <a:p>
            <a:pPr marL="0" indent="0">
              <a:buNone/>
            </a:pPr>
            <a:endParaRPr lang="en-US" dirty="0"/>
          </a:p>
        </p:txBody>
      </p:sp>
    </p:spTree>
    <p:extLst>
      <p:ext uri="{BB962C8B-B14F-4D97-AF65-F5344CB8AC3E}">
        <p14:creationId xmlns:p14="http://schemas.microsoft.com/office/powerpoint/2010/main" val="2536728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3062C-98AA-1F45-9B7D-65647A4CC25B}"/>
            </a:ext>
          </a:extLst>
        </p:cNvPr>
        <p:cNvGrpSpPr/>
        <p:nvPr/>
      </p:nvGrpSpPr>
      <p:grpSpPr>
        <a:xfrm>
          <a:off x="0" y="0"/>
          <a:ext cx="0" cy="0"/>
          <a:chOff x="0" y="0"/>
          <a:chExt cx="0" cy="0"/>
        </a:xfrm>
      </p:grpSpPr>
      <p:sp>
        <p:nvSpPr>
          <p:cNvPr id="24" name="Title 23">
            <a:extLst>
              <a:ext uri="{FF2B5EF4-FFF2-40B4-BE49-F238E27FC236}">
                <a16:creationId xmlns:a16="http://schemas.microsoft.com/office/drawing/2014/main" id="{9520CF56-1FD4-C954-8148-1D1CF4D5D68A}"/>
              </a:ext>
            </a:extLst>
          </p:cNvPr>
          <p:cNvSpPr>
            <a:spLocks noGrp="1"/>
          </p:cNvSpPr>
          <p:nvPr>
            <p:ph type="ctrTitle"/>
          </p:nvPr>
        </p:nvSpPr>
        <p:spPr>
          <a:xfrm>
            <a:off x="558800" y="480993"/>
            <a:ext cx="9142413" cy="486304"/>
          </a:xfrm>
        </p:spPr>
        <p:txBody>
          <a:bodyPr/>
          <a:lstStyle/>
          <a:p>
            <a:r>
              <a:rPr lang="en-US" dirty="0"/>
              <a:t>The Social Acceptability Bottleneck : Using Tech </a:t>
            </a:r>
            <a:br>
              <a:rPr lang="en-US" dirty="0"/>
            </a:br>
            <a:r>
              <a:rPr lang="en-US" dirty="0"/>
              <a:t>to Build Public Trust</a:t>
            </a:r>
          </a:p>
        </p:txBody>
      </p:sp>
      <p:sp>
        <p:nvSpPr>
          <p:cNvPr id="25" name="Subtitle 24">
            <a:extLst>
              <a:ext uri="{FF2B5EF4-FFF2-40B4-BE49-F238E27FC236}">
                <a16:creationId xmlns:a16="http://schemas.microsoft.com/office/drawing/2014/main" id="{03EE72AE-8AA9-E674-FEC2-A99731EFD7FF}"/>
              </a:ext>
            </a:extLst>
          </p:cNvPr>
          <p:cNvSpPr>
            <a:spLocks noGrp="1"/>
          </p:cNvSpPr>
          <p:nvPr>
            <p:ph type="subTitle" idx="1"/>
          </p:nvPr>
        </p:nvSpPr>
        <p:spPr/>
        <p:txBody>
          <a:bodyPr/>
          <a:lstStyle/>
          <a:p>
            <a:pPr marL="457200" lvl="1" indent="0">
              <a:buNone/>
            </a:pPr>
            <a:r>
              <a:rPr lang="en-US" sz="1800" dirty="0">
                <a:solidFill>
                  <a:srgbClr val="44B5C2"/>
                </a:solidFill>
              </a:rPr>
              <a:t>Innovative technology fails if the public rejects the infrastructure required to deploy it.</a:t>
            </a:r>
            <a:endParaRPr lang="fr-CA" sz="1800" dirty="0">
              <a:solidFill>
                <a:srgbClr val="44B5C2"/>
              </a:solidFill>
            </a:endParaRPr>
          </a:p>
          <a:p>
            <a:pPr marL="457200" lvl="1" indent="0">
              <a:buNone/>
            </a:pPr>
            <a:endParaRPr lang="en-US" sz="1800" dirty="0">
              <a:solidFill>
                <a:srgbClr val="44B5C2"/>
              </a:solidFill>
            </a:endParaRPr>
          </a:p>
          <a:p>
            <a:pPr marL="457200" lvl="1" indent="0">
              <a:buNone/>
            </a:pPr>
            <a:r>
              <a:rPr lang="en-US" sz="1800" dirty="0">
                <a:solidFill>
                  <a:srgbClr val="44B5C2"/>
                </a:solidFill>
              </a:rPr>
              <a:t>Energy transition may require the deployments of visible tech—such as smart meters, grid-scale battery storage, and high-voltage transmission lines. It’s not uncommon to see communities pushing back against these installations.</a:t>
            </a:r>
            <a:endParaRPr lang="fr-CA" sz="1800" dirty="0">
              <a:solidFill>
                <a:srgbClr val="44B5C2"/>
              </a:solidFill>
            </a:endParaRPr>
          </a:p>
          <a:p>
            <a:pPr marL="457200" lvl="1" indent="0">
              <a:buNone/>
            </a:pPr>
            <a:r>
              <a:rPr lang="en-US" sz="1800" dirty="0">
                <a:solidFill>
                  <a:srgbClr val="44B5C2"/>
                </a:solidFill>
              </a:rPr>
              <a:t> </a:t>
            </a:r>
          </a:p>
          <a:p>
            <a:pPr marL="457200" lvl="1" indent="0">
              <a:buNone/>
            </a:pPr>
            <a:r>
              <a:rPr lang="en-US" sz="1800" dirty="0">
                <a:solidFill>
                  <a:srgbClr val="44B5C2"/>
                </a:solidFill>
              </a:rPr>
              <a:t>To guarantee the success of these energy projects, an early economic and technological partnership with local and Indigenous communities is key. Proving the safety and local benefits of new technology is a key to secure social license.</a:t>
            </a:r>
            <a:endParaRPr lang="fr-CA" sz="1800" dirty="0">
              <a:highlight>
                <a:srgbClr val="FFFFFF"/>
              </a:highlight>
            </a:endParaRPr>
          </a:p>
          <a:p>
            <a:pPr marL="0" indent="0">
              <a:buNone/>
            </a:pPr>
            <a:endParaRPr lang="en-US" dirty="0"/>
          </a:p>
        </p:txBody>
      </p:sp>
    </p:spTree>
    <p:extLst>
      <p:ext uri="{BB962C8B-B14F-4D97-AF65-F5344CB8AC3E}">
        <p14:creationId xmlns:p14="http://schemas.microsoft.com/office/powerpoint/2010/main" val="214680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74BAA-1295-A3EC-4FE4-3E5DFB3DF284}"/>
            </a:ext>
          </a:extLst>
        </p:cNvPr>
        <p:cNvGrpSpPr/>
        <p:nvPr/>
      </p:nvGrpSpPr>
      <p:grpSpPr>
        <a:xfrm>
          <a:off x="0" y="0"/>
          <a:ext cx="0" cy="0"/>
          <a:chOff x="0" y="0"/>
          <a:chExt cx="0" cy="0"/>
        </a:xfrm>
      </p:grpSpPr>
      <p:sp>
        <p:nvSpPr>
          <p:cNvPr id="24" name="Title 23">
            <a:extLst>
              <a:ext uri="{FF2B5EF4-FFF2-40B4-BE49-F238E27FC236}">
                <a16:creationId xmlns:a16="http://schemas.microsoft.com/office/drawing/2014/main" id="{E3458FCB-7DF9-0451-908D-E956E3A6BD63}"/>
              </a:ext>
            </a:extLst>
          </p:cNvPr>
          <p:cNvSpPr>
            <a:spLocks noGrp="1"/>
          </p:cNvSpPr>
          <p:nvPr>
            <p:ph type="ctrTitle"/>
          </p:nvPr>
        </p:nvSpPr>
        <p:spPr>
          <a:xfrm>
            <a:off x="558800" y="480993"/>
            <a:ext cx="9142413" cy="486304"/>
          </a:xfrm>
        </p:spPr>
        <p:txBody>
          <a:bodyPr/>
          <a:lstStyle/>
          <a:p>
            <a:r>
              <a:rPr lang="en-US" dirty="0"/>
              <a:t>Takeways</a:t>
            </a:r>
          </a:p>
        </p:txBody>
      </p:sp>
      <p:sp>
        <p:nvSpPr>
          <p:cNvPr id="25" name="Subtitle 24">
            <a:extLst>
              <a:ext uri="{FF2B5EF4-FFF2-40B4-BE49-F238E27FC236}">
                <a16:creationId xmlns:a16="http://schemas.microsoft.com/office/drawing/2014/main" id="{6B54808E-8167-466A-BA50-8435A82468C6}"/>
              </a:ext>
            </a:extLst>
          </p:cNvPr>
          <p:cNvSpPr>
            <a:spLocks noGrp="1"/>
          </p:cNvSpPr>
          <p:nvPr>
            <p:ph type="subTitle" idx="1"/>
          </p:nvPr>
        </p:nvSpPr>
        <p:spPr/>
        <p:txBody>
          <a:bodyPr/>
          <a:lstStyle/>
          <a:p>
            <a:pPr lvl="0" algn="just">
              <a:buFont typeface="+mj-lt"/>
              <a:buAutoNum type="arabicPeriod"/>
            </a:pPr>
            <a:r>
              <a:rPr lang="en-US" sz="2000" b="1" dirty="0">
                <a:solidFill>
                  <a:srgbClr val="088F9E"/>
                </a:solidFill>
                <a:ea typeface="+mj-ea"/>
                <a:cs typeface="+mj-cs"/>
              </a:rPr>
              <a:t>Artificial intelligence is no longer an innovation experiment; it is part of our environment.</a:t>
            </a:r>
          </a:p>
          <a:p>
            <a:pPr lvl="0" algn="just">
              <a:buFont typeface="+mj-lt"/>
              <a:buAutoNum type="arabicPeriod"/>
            </a:pPr>
            <a:endParaRPr lang="en-US" sz="2000" b="1" dirty="0">
              <a:solidFill>
                <a:srgbClr val="088F9E"/>
              </a:solidFill>
              <a:ea typeface="+mj-ea"/>
              <a:cs typeface="+mj-cs"/>
            </a:endParaRPr>
          </a:p>
          <a:p>
            <a:pPr lvl="0" algn="just">
              <a:buFont typeface="+mj-lt"/>
              <a:buAutoNum type="arabicPeriod"/>
            </a:pPr>
            <a:r>
              <a:rPr lang="en-US" sz="2000" b="1" dirty="0">
                <a:solidFill>
                  <a:srgbClr val="088F9E"/>
                </a:solidFill>
                <a:ea typeface="+mj-ea"/>
                <a:cs typeface="+mj-cs"/>
              </a:rPr>
              <a:t>Technological transformation will require global harmonization of cybersecurity standards for connected energy devices. We cannot decouple decarbonization from digital defense.</a:t>
            </a:r>
          </a:p>
          <a:p>
            <a:pPr lvl="0" algn="just">
              <a:buFont typeface="+mj-lt"/>
              <a:buAutoNum type="arabicPeriod"/>
            </a:pPr>
            <a:endParaRPr lang="en-US" sz="2000" b="1" dirty="0">
              <a:solidFill>
                <a:srgbClr val="088F9E"/>
              </a:solidFill>
              <a:ea typeface="+mj-ea"/>
              <a:cs typeface="+mj-cs"/>
            </a:endParaRPr>
          </a:p>
          <a:p>
            <a:pPr lvl="0" algn="just">
              <a:buFont typeface="+mj-lt"/>
              <a:buAutoNum type="arabicPeriod"/>
            </a:pPr>
            <a:r>
              <a:rPr lang="en-US" sz="2000" b="1" dirty="0">
                <a:solidFill>
                  <a:srgbClr val="088F9E"/>
                </a:solidFill>
                <a:ea typeface="+mj-ea"/>
                <a:cs typeface="+mj-cs"/>
              </a:rPr>
              <a:t>Technology cannot be forced onto a population. Regulators should evolve from evaluating purely financial metrics to creating frameworks that value community co-ownership and public transparency.</a:t>
            </a:r>
            <a:endParaRPr lang="fr-CA" sz="2000" b="1" dirty="0">
              <a:solidFill>
                <a:srgbClr val="088F9E"/>
              </a:solidFill>
              <a:ea typeface="+mj-ea"/>
              <a:cs typeface="+mj-cs"/>
            </a:endParaRPr>
          </a:p>
          <a:p>
            <a:pPr marL="0" indent="0">
              <a:buNone/>
            </a:pPr>
            <a:endParaRPr lang="en-US" dirty="0"/>
          </a:p>
        </p:txBody>
      </p:sp>
    </p:spTree>
    <p:extLst>
      <p:ext uri="{BB962C8B-B14F-4D97-AF65-F5344CB8AC3E}">
        <p14:creationId xmlns:p14="http://schemas.microsoft.com/office/powerpoint/2010/main" val="300442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ctrTitle"/>
          </p:nvPr>
        </p:nvSpPr>
        <p:spPr>
          <a:xfrm>
            <a:off x="2960483" y="2886075"/>
            <a:ext cx="6726442" cy="1504950"/>
          </a:xfrm>
        </p:spPr>
        <p:txBody>
          <a:bodyPr/>
          <a:lstStyle/>
          <a:p>
            <a:pPr algn="l"/>
            <a:r>
              <a:rPr lang="en-US" dirty="0"/>
              <a:t>Questions ?</a:t>
            </a:r>
            <a:br>
              <a:rPr lang="en-US" dirty="0"/>
            </a:br>
            <a:endParaRPr lang="en-US" dirty="0"/>
          </a:p>
        </p:txBody>
      </p:sp>
      <p:pic>
        <p:nvPicPr>
          <p:cNvPr id="3" name="Picture 56">
            <a:extLst>
              <a:ext uri="{FF2B5EF4-FFF2-40B4-BE49-F238E27FC236}">
                <a16:creationId xmlns:a16="http://schemas.microsoft.com/office/drawing/2014/main" id="{9D683BE2-502A-B2A2-8943-489977E7D79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54297" y="3067145"/>
            <a:ext cx="2116322" cy="1970072"/>
          </a:xfrm>
          <a:prstGeom prst="rect">
            <a:avLst/>
          </a:prstGeom>
          <a:noFill/>
          <a:ln>
            <a:noFill/>
          </a:ln>
        </p:spPr>
      </p:pic>
    </p:spTree>
    <p:extLst>
      <p:ext uri="{BB962C8B-B14F-4D97-AF65-F5344CB8AC3E}">
        <p14:creationId xmlns:p14="http://schemas.microsoft.com/office/powerpoint/2010/main" val="81953172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BBEB27A1-AEBE-417E-81A2-D0BBD5F55F57}"/>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8C226875-6CD7-40DC-AAE8-E9C3AF57E372}"/>
    </a:ext>
  </a:ext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F0F02B73-0467-4569-997D-96681EADD5C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315</TotalTime>
  <Words>449</Words>
  <Application>Microsoft Office PowerPoint</Application>
  <PresentationFormat>Personnalisé</PresentationFormat>
  <Paragraphs>36</Paragraphs>
  <Slides>8</Slides>
  <Notes>1</Notes>
  <HiddenSlides>0</HiddenSlides>
  <MMClips>0</MMClips>
  <ScaleCrop>false</ScaleCrop>
  <HeadingPairs>
    <vt:vector size="6" baseType="variant">
      <vt:variant>
        <vt:lpstr>Polices utilisées</vt:lpstr>
      </vt:variant>
      <vt:variant>
        <vt:i4>3</vt:i4>
      </vt:variant>
      <vt:variant>
        <vt:lpstr>Thème</vt:lpstr>
      </vt:variant>
      <vt:variant>
        <vt:i4>3</vt:i4>
      </vt:variant>
      <vt:variant>
        <vt:lpstr>Titres des diapositives</vt:lpstr>
      </vt:variant>
      <vt:variant>
        <vt:i4>8</vt:i4>
      </vt:variant>
    </vt:vector>
  </HeadingPairs>
  <TitlesOfParts>
    <vt:vector size="14" baseType="lpstr">
      <vt:lpstr>Inter-Regular</vt:lpstr>
      <vt:lpstr>Arial</vt:lpstr>
      <vt:lpstr>Calibri</vt:lpstr>
      <vt:lpstr>Custom Design</vt:lpstr>
      <vt:lpstr>1_Custom Design</vt:lpstr>
      <vt:lpstr>4_Custom Design</vt:lpstr>
      <vt:lpstr>Présentation PowerPoint</vt:lpstr>
      <vt:lpstr>Agenda</vt:lpstr>
      <vt:lpstr>Where is Québec?</vt:lpstr>
      <vt:lpstr>The invisible grid</vt:lpstr>
      <vt:lpstr>The Decentralization Risk : Cybersecurity of “Grid Edge” Technologies</vt:lpstr>
      <vt:lpstr>The Social Acceptability Bottleneck : Using Tech  to Build Public Trust</vt:lpstr>
      <vt:lpstr>Takeways</vt:lpstr>
      <vt:lpstr>Questions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Lena</dc:creator>
  <cp:lastModifiedBy>Émond, François</cp:lastModifiedBy>
  <cp:revision>18</cp:revision>
  <dcterms:created xsi:type="dcterms:W3CDTF">2026-05-14T13:05:40Z</dcterms:created>
  <dcterms:modified xsi:type="dcterms:W3CDTF">2026-09-03T16:08:02Z</dcterms:modified>
</cp:coreProperties>
</file>